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13" r:id="rId10"/>
    <p:sldId id="312" r:id="rId11"/>
    <p:sldId id="314" r:id="rId12"/>
    <p:sldId id="315" r:id="rId13"/>
    <p:sldId id="319" r:id="rId14"/>
    <p:sldId id="316" r:id="rId15"/>
    <p:sldId id="317" r:id="rId16"/>
    <p:sldId id="318" r:id="rId17"/>
    <p:sldId id="305"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3"/>
            <p14:sldId id="312"/>
            <p14:sldId id="314"/>
            <p14:sldId id="315"/>
            <p14:sldId id="319"/>
            <p14:sldId id="316"/>
            <p14:sldId id="317"/>
            <p14:sldId id="318"/>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6306" autoAdjust="0"/>
  </p:normalViewPr>
  <p:slideViewPr>
    <p:cSldViewPr>
      <p:cViewPr varScale="1">
        <p:scale>
          <a:sx n="102" d="100"/>
          <a:sy n="102" d="100"/>
        </p:scale>
        <p:origin x="882" y="-3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3/14/2016</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39038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additional tutorials and videos to accompany this</a:t>
            </a:r>
            <a:r>
              <a:rPr lang="en-US" baseline="0" dirty="0"/>
              <a:t> lesson.</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a:t>
            </a:r>
            <a:r>
              <a:rPr lang="en-US" baseline="0" dirty="0"/>
              <a:t> simple object with two variables. When you “new” an </a:t>
            </a:r>
            <a:r>
              <a:rPr lang="en-US" baseline="0" dirty="0" err="1"/>
              <a:t>IntegerPair</a:t>
            </a:r>
            <a:r>
              <a:rPr lang="en-US" baseline="0" dirty="0"/>
              <a:t> the storage for a and b is stamped out in memory on the heap.</a:t>
            </a:r>
          </a:p>
          <a:p>
            <a:endParaRPr lang="en-US" baseline="0" dirty="0"/>
          </a:p>
          <a:p>
            <a:r>
              <a:rPr lang="en-US" baseline="0" dirty="0"/>
              <a:t>@1 Our “run” method is simple. It adds 1 to a and then adds 1 to b.</a:t>
            </a:r>
          </a:p>
          <a:p>
            <a:endParaRPr lang="en-US" baseline="0" dirty="0"/>
          </a:p>
          <a:p>
            <a:r>
              <a:rPr lang="en-US" baseline="0" dirty="0"/>
              <a:t>@2 Put that in a loop. </a:t>
            </a:r>
          </a:p>
          <a:p>
            <a:endParaRPr lang="en-US" baseline="0" dirty="0"/>
          </a:p>
          <a:p>
            <a:r>
              <a:rPr lang="en-US" baseline="0" dirty="0"/>
              <a:t>If someone in another thread is watching this object they will see that “a” and “b” are constantly moving.</a:t>
            </a:r>
          </a:p>
          <a:p>
            <a:endParaRPr lang="en-US" baseline="0" dirty="0"/>
          </a:p>
          <a:p>
            <a:r>
              <a:rPr lang="en-US" baseline="0" dirty="0"/>
              <a:t>Are they always in sync? How could they not be? But just for experimenting let’s add a check. @3</a:t>
            </a:r>
          </a:p>
          <a:p>
            <a:endParaRPr lang="en-US" baseline="0" dirty="0"/>
          </a:p>
          <a:p>
            <a:r>
              <a:rPr lang="en-US" baseline="0" dirty="0"/>
              <a:t>Now a simple main: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@4 Nothing mysterious in main. We create an object and call run on it. The run is an infinite loop so it never returns. This isn’t threaded. This is just me calling a method on an object. The variable b is always incremented after a … nothing ever gets printed on the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prepare for two threads … both starting</a:t>
            </a:r>
            <a:r>
              <a:rPr lang="en-US" baseline="0" dirty="0"/>
              <a:t> in “run” on the same object.</a:t>
            </a:r>
          </a:p>
          <a:p>
            <a:endParaRPr lang="en-US" baseline="0" dirty="0"/>
          </a:p>
          <a:p>
            <a:r>
              <a:rPr lang="en-US" baseline="0" dirty="0"/>
              <a:t>@2 Start one thread. It starts spinning in run changing a and b</a:t>
            </a:r>
          </a:p>
          <a:p>
            <a:endParaRPr lang="en-US" baseline="0" dirty="0"/>
          </a:p>
          <a:p>
            <a:r>
              <a:rPr lang="en-US" baseline="0" dirty="0"/>
              <a:t>@3 Start the other thread. It starts spinning in run and changing a and b of the same object!</a:t>
            </a:r>
          </a:p>
          <a:p>
            <a:endParaRPr lang="en-US" baseline="0" dirty="0"/>
          </a:p>
          <a:p>
            <a:r>
              <a:rPr lang="en-US" baseline="0" dirty="0"/>
              <a:t>The main comes to an end so the start-up thread goes away. But two threads are still spinning.</a:t>
            </a:r>
          </a:p>
          <a:p>
            <a:endParaRPr lang="en-US" baseline="0" dirty="0"/>
          </a:p>
          <a:p>
            <a:r>
              <a:rPr lang="en-US" baseline="0" dirty="0"/>
              <a:t>On the screen? </a:t>
            </a:r>
          </a:p>
          <a:p>
            <a:endParaRPr lang="en-US" baseline="0" dirty="0"/>
          </a:p>
          <a:p>
            <a:r>
              <a:rPr lang="en-US" baseline="0" dirty="0"/>
              <a:t>It rolls forever, but somehow a and b are out of sync. How does that happen?</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9683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Create</a:t>
            </a:r>
            <a:r>
              <a:rPr lang="en-US" baseline="0" dirty="0"/>
              <a:t> a “lock” object that all threads can share.</a:t>
            </a:r>
          </a:p>
          <a:p>
            <a:endParaRPr lang="en-US" dirty="0"/>
          </a:p>
          <a:p>
            <a:r>
              <a:rPr lang="en-US" dirty="0"/>
              <a:t>Here we create</a:t>
            </a:r>
            <a:r>
              <a:rPr lang="en-US" baseline="0" dirty="0"/>
              <a:t> it when we declare the variable “lock”. We could have created a constructor and put the “new” in it. In fact, that’s just what the compiler does for us … same code.</a:t>
            </a:r>
          </a:p>
          <a:p>
            <a:endParaRPr lang="en-US" baseline="0" dirty="0"/>
          </a:p>
          <a:p>
            <a:r>
              <a:rPr lang="en-US" baseline="0" dirty="0"/>
              <a:t>@2 The thread locking classes are in “</a:t>
            </a:r>
            <a:r>
              <a:rPr lang="en-US" baseline="0" dirty="0" err="1"/>
              <a:t>java.util.concurrent.locks</a:t>
            </a:r>
            <a:r>
              <a:rPr lang="en-US" baseline="0" dirty="0"/>
              <a:t>”</a:t>
            </a:r>
          </a:p>
          <a:p>
            <a:endParaRPr lang="en-US" baseline="0" dirty="0"/>
          </a:p>
          <a:p>
            <a:r>
              <a:rPr lang="en-US" baseline="0" dirty="0"/>
              <a:t>@3 When you get to the code you want to guard your thread grabs the lock object.</a:t>
            </a:r>
          </a:p>
          <a:p>
            <a:endParaRPr lang="en-US" baseline="0" dirty="0"/>
          </a:p>
          <a:p>
            <a:r>
              <a:rPr lang="en-US" baseline="0" dirty="0"/>
              <a:t>Only one thread can have the lock. If someone else calls lock() while a thread has it then that thread halts and waits until it gets a chance.</a:t>
            </a:r>
          </a:p>
          <a:p>
            <a:endParaRPr lang="en-US" baseline="0" dirty="0"/>
          </a:p>
          <a:p>
            <a:r>
              <a:rPr lang="en-US" baseline="0" dirty="0"/>
              <a:t>@4 When you are done, then unlock the lock. That lets other threads run through the code … one thread at a time.</a:t>
            </a:r>
          </a:p>
          <a:p>
            <a:endParaRPr lang="en-US" baseline="0" dirty="0"/>
          </a:p>
          <a:p>
            <a:r>
              <a:rPr lang="en-US" baseline="0" dirty="0"/>
              <a:t>Now when you run you don’t get any out of sync.</a:t>
            </a:r>
          </a:p>
          <a:p>
            <a:endParaRPr lang="en-US" baseline="0" dirty="0"/>
          </a:p>
          <a:p>
            <a:r>
              <a:rPr lang="en-US" baseline="0" dirty="0"/>
              <a:t>@5 only lock the minimum code you need to guard. We are tempted to put the unlock here after the math.</a:t>
            </a:r>
          </a:p>
          <a:p>
            <a:endParaRPr lang="en-US" baseline="0" dirty="0"/>
          </a:p>
          <a:p>
            <a:r>
              <a:rPr lang="en-US" baseline="0" dirty="0"/>
              <a:t>But the “if” check must be inside the guard too. Otherwise the thread can switch out right in the middle of comparing and get one value for a and another for b. Try it and see!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305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exclusion needs to span several methods in the object.</a:t>
            </a:r>
          </a:p>
          <a:p>
            <a:endParaRPr lang="en-US" baseline="0" dirty="0"/>
          </a:p>
          <a:p>
            <a:r>
              <a:rPr lang="en-US" baseline="0" dirty="0"/>
              <a:t>@1 Here increment and decrement both work on and b.</a:t>
            </a:r>
          </a:p>
          <a:p>
            <a:endParaRPr lang="en-US" baseline="0" dirty="0"/>
          </a:p>
          <a:p>
            <a:r>
              <a:rPr lang="en-US" baseline="0" dirty="0"/>
              <a:t>What if one thread calls increment and another calls decrement? We need to use the guard in both of them like this. @2</a:t>
            </a:r>
          </a:p>
          <a:p>
            <a:endParaRPr lang="en-US" baseline="0" dirty="0"/>
          </a:p>
          <a:p>
            <a:r>
              <a:rPr lang="en-US" baseline="0" dirty="0"/>
              <a:t>Now if a thread is in the “increment” then all threads are locked out of “decrement”.</a:t>
            </a:r>
          </a:p>
          <a:p>
            <a:endParaRPr lang="en-US" baseline="0" dirty="0"/>
          </a:p>
          <a:p>
            <a:r>
              <a:rPr lang="en-US" baseline="0" dirty="0"/>
              <a:t>@3 How about an “add two”. We call increment twice. We lock on each increment, but the lock is released before. We want to make sure that other threads are locked out of a and b the whole time.</a:t>
            </a:r>
          </a:p>
          <a:p>
            <a:endParaRPr lang="en-US" baseline="0" dirty="0"/>
          </a:p>
          <a:p>
            <a:r>
              <a:rPr lang="en-US" baseline="0" dirty="0"/>
              <a:t>@4 We grab the lock before we call increment.</a:t>
            </a:r>
          </a:p>
          <a:p>
            <a:endParaRPr lang="en-US" baseline="0" dirty="0"/>
          </a:p>
          <a:p>
            <a:r>
              <a:rPr lang="en-US" baseline="0" dirty="0"/>
              <a:t>This is why it is called “reentrant”. It lets us in because we already have the lock. It bumps our count up. Then at the end of increment it decrements our lock, but we still have a positive count. When we get back to </a:t>
            </a:r>
            <a:r>
              <a:rPr lang="en-US" baseline="0" dirty="0" err="1"/>
              <a:t>addTwo</a:t>
            </a:r>
            <a:r>
              <a:rPr lang="en-US" baseline="0" dirty="0"/>
              <a:t> the unlock takes the count to 0 and we release the lock.</a:t>
            </a:r>
            <a:endParaRPr lang="en-US" dirty="0"/>
          </a:p>
          <a:p>
            <a:endParaRPr lang="en-US" dirty="0"/>
          </a:p>
          <a:p>
            <a:r>
              <a:rPr lang="en-US" dirty="0"/>
              <a:t>We say that class </a:t>
            </a:r>
            <a:r>
              <a:rPr lang="en-US" dirty="0" err="1"/>
              <a:t>IntegerPair</a:t>
            </a:r>
            <a:r>
              <a:rPr lang="en-US" dirty="0"/>
              <a:t> is “thread safe”. The</a:t>
            </a:r>
            <a:r>
              <a:rPr lang="en-US" baseline="0" dirty="0"/>
              <a:t> designers have made it work in a multithread environment. Makes it a little slower, and you may get stalls.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041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391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Threading was built into the JVM from day one. In fact, the</a:t>
            </a:r>
            <a:r>
              <a:rPr lang="en-US" baseline="0" dirty="0"/>
              <a:t> implementers built a lock into the Object </a:t>
            </a:r>
            <a:r>
              <a:rPr lang="en-US" baseline="0" dirty="0" err="1"/>
              <a:t>baseclass</a:t>
            </a:r>
            <a:r>
              <a:rPr lang="en-US" baseline="0" dirty="0"/>
              <a:t>. Any object you create can be used to lock and unlock for threading. You don’t have to create a special lock object just for threading.</a:t>
            </a:r>
          </a:p>
          <a:p>
            <a:endParaRPr lang="en-US" baseline="0" dirty="0"/>
          </a:p>
          <a:p>
            <a:r>
              <a:rPr lang="en-US" baseline="0" dirty="0"/>
              <a:t>@1 Instead of calling lock and unlock you use the “synchronized” syntax. The object you want to use as the lock goes in the parenthesis. Here we are just using ourselves as the locking object. But it could have been anything you want. “this” is common.</a:t>
            </a:r>
          </a:p>
          <a:p>
            <a:endParaRPr lang="en-US" baseline="0" dirty="0"/>
          </a:p>
          <a:p>
            <a:r>
              <a:rPr lang="en-US" baseline="0" dirty="0"/>
              <a:t>You don’t see the “lock” and “unlock” because the compiler manages for you. Here is the java byte code generated by this decrement: @2</a:t>
            </a:r>
          </a:p>
          <a:p>
            <a:endParaRPr lang="en-US" baseline="0" dirty="0"/>
          </a:p>
          <a:p>
            <a:r>
              <a:rPr lang="en-US" dirty="0"/>
              <a:t>Don’t worry about what</a:t>
            </a:r>
            <a:r>
              <a:rPr lang="en-US" baseline="0" dirty="0"/>
              <a:t> the actual opcodes are. @3 At the opening brace the compiler inserted the lock command “</a:t>
            </a:r>
            <a:r>
              <a:rPr lang="en-US" baseline="0" dirty="0" err="1"/>
              <a:t>monitorenter</a:t>
            </a:r>
            <a:r>
              <a:rPr lang="en-US" baseline="0" dirty="0"/>
              <a:t>”.</a:t>
            </a:r>
          </a:p>
          <a:p>
            <a:endParaRPr lang="en-US" baseline="0" dirty="0"/>
          </a:p>
          <a:p>
            <a:r>
              <a:rPr lang="en-US" baseline="0" dirty="0"/>
              <a:t>@4 At the end brace the compiler generates the unlock command “</a:t>
            </a:r>
            <a:r>
              <a:rPr lang="en-US" baseline="0" dirty="0" err="1"/>
              <a:t>monitorexit</a:t>
            </a:r>
            <a:r>
              <a:rPr lang="en-US" baseline="0" dirty="0"/>
              <a:t>”.</a:t>
            </a:r>
          </a:p>
          <a:p>
            <a:endParaRPr lang="en-US" baseline="0" dirty="0"/>
          </a:p>
          <a:p>
            <a:r>
              <a:rPr lang="en-US" baseline="0" dirty="0"/>
              <a:t>Letting the compiler do the work means that you never forget to unlock a monitor. You don’t have to keep up with unlock. All the instructions in the braces are guarded by the lock.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6645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Guarding an entire method is so common the language lets</a:t>
            </a:r>
            <a:r>
              <a:rPr lang="en-US" baseline="0" dirty="0"/>
              <a:t> you put the synchronized keyword on the method. Then the lock happens at the beginning and end on “this”. Conceptually, this is the same code as before. But the generated code is much faster … it takes advantage of features built into the JVM for synchronizing entire methods.</a:t>
            </a:r>
          </a:p>
          <a:p>
            <a:endParaRPr lang="en-US" baseline="0" dirty="0"/>
          </a:p>
          <a:p>
            <a:r>
              <a:rPr lang="en-US" baseline="0" dirty="0"/>
              <a:t>If you decide you only want part of the code synchronized in a method then fall back on “synchronized(this)” inside that method.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5289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Java Features</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essential/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tutorials.jenkov.com/java-io/stream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Exclusion</a:t>
            </a:r>
          </a:p>
        </p:txBody>
      </p:sp>
      <p:sp>
        <p:nvSpPr>
          <p:cNvPr id="3" name="Content Placeholder 2"/>
          <p:cNvSpPr>
            <a:spLocks noGrp="1"/>
          </p:cNvSpPr>
          <p:nvPr>
            <p:ph idx="1"/>
          </p:nvPr>
        </p:nvSpPr>
        <p:spPr>
          <a:xfrm>
            <a:off x="304800" y="1200151"/>
            <a:ext cx="3962400" cy="2590799"/>
          </a:xfrm>
        </p:spPr>
        <p:txBody>
          <a:bodyPr>
            <a:normAutofit/>
          </a:bodyPr>
          <a:lstStyle/>
          <a:p>
            <a:pPr>
              <a:buFont typeface="Arial" charset="0"/>
              <a:buChar char="•"/>
            </a:pPr>
            <a:r>
              <a:rPr lang="en-US" dirty="0"/>
              <a:t>Data Races</a:t>
            </a:r>
          </a:p>
          <a:p>
            <a:pPr>
              <a:buFont typeface="Arial" charset="0"/>
              <a:buChar char="•"/>
            </a:pPr>
            <a:r>
              <a:rPr lang="en-US" dirty="0"/>
              <a:t>Execution Guards</a:t>
            </a:r>
          </a:p>
          <a:p>
            <a:pPr>
              <a:buFont typeface="Arial" charset="0"/>
              <a:buChar char="•"/>
            </a:pPr>
            <a:r>
              <a:rPr lang="en-US" dirty="0"/>
              <a:t>Original Monitors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64478"/>
            <a:ext cx="2619218" cy="373602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502507" y="2800349"/>
            <a:ext cx="2443110" cy="2179637"/>
          </a:xfrm>
          <a:prstGeom prst="rect">
            <a:avLst/>
          </a:prstGeom>
        </p:spPr>
      </p:pic>
      <p:sp>
        <p:nvSpPr>
          <p:cNvPr id="5" name="Title 4"/>
          <p:cNvSpPr>
            <a:spLocks noGrp="1"/>
          </p:cNvSpPr>
          <p:nvPr>
            <p:ph type="title"/>
          </p:nvPr>
        </p:nvSpPr>
        <p:spPr>
          <a:xfrm>
            <a:off x="152400" y="57151"/>
            <a:ext cx="8915400" cy="609600"/>
          </a:xfrm>
        </p:spPr>
        <p:txBody>
          <a:bodyPr/>
          <a:lstStyle/>
          <a:p>
            <a:r>
              <a:rPr lang="en-US" dirty="0"/>
              <a:t>Old or New?</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3028950"/>
            <a:ext cx="3573703" cy="275396"/>
          </a:xfrm>
          <a:prstGeom prst="rect">
            <a:avLst/>
          </a:prstGeom>
          <a:noFill/>
        </p:spPr>
        <p:txBody>
          <a:bodyPr wrap="square" rtlCol="0">
            <a:spAutoFit/>
          </a:bodyPr>
          <a:lstStyle/>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170468" y="599839"/>
            <a:ext cx="7551497" cy="441351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“synchronized” is faster with whole methods</a:t>
            </a:r>
          </a:p>
          <a:p>
            <a:pPr marL="285750" indent="-285750">
              <a:buFont typeface="Arial" panose="020B0604020202020204" pitchFamily="34" charset="0"/>
              <a:buChar char="•"/>
            </a:pPr>
            <a:r>
              <a:rPr lang="en-US" sz="2000" dirty="0"/>
              <a:t>With “synchronized” the compiler manages the unlock for you</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new (as of 1.5) locks provide:</a:t>
            </a:r>
          </a:p>
          <a:p>
            <a:pPr marL="742950" lvl="1" indent="-285750">
              <a:buFont typeface="Arial" panose="020B0604020202020204" pitchFamily="34" charset="0"/>
              <a:buChar char="•"/>
            </a:pPr>
            <a:r>
              <a:rPr lang="en-US" sz="2000" dirty="0"/>
              <a:t>Ability to check the status of a lock and not wait forever</a:t>
            </a:r>
          </a:p>
          <a:p>
            <a:pPr marL="742950" lvl="1" indent="-285750">
              <a:buFont typeface="Arial" panose="020B0604020202020204" pitchFamily="34" charset="0"/>
              <a:buChar char="•"/>
            </a:pPr>
            <a:r>
              <a:rPr lang="en-US" sz="2000" dirty="0"/>
              <a:t>Ability to change the priority fairness</a:t>
            </a:r>
          </a:p>
          <a:p>
            <a:pPr marL="742950" lvl="1" indent="-285750">
              <a:buFont typeface="Arial" panose="020B0604020202020204" pitchFamily="34" charset="0"/>
              <a:buChar char="•"/>
            </a:pPr>
            <a:r>
              <a:rPr lang="en-US" sz="2000" dirty="0"/>
              <a:t>“true” fairness means to “favor” threads that have                             been waiting longer, but not a guarantee of fairness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a:p>
            <a:pPr>
              <a:lnSpc>
                <a:spcPct val="115000"/>
              </a:lnSpc>
            </a:pPr>
            <a:r>
              <a:rPr lang="en-US"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.tryLock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.tryLock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(10,TimeUnit.</a:t>
            </a:r>
            <a:r>
              <a:rPr lang="en-US" b="1" i="1"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Tree>
    <p:extLst>
      <p:ext uri="{BB962C8B-B14F-4D97-AF65-F5344CB8AC3E}">
        <p14:creationId xmlns:p14="http://schemas.microsoft.com/office/powerpoint/2010/main" val="41270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animEffect transition="in" filter="fade">
                                      <p:cBhvr>
                                        <p:cTn id="4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493712"/>
            <a:ext cx="3571875" cy="357187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562600" cy="3124200"/>
          </a:xfrm>
        </p:spPr>
        <p:txBody>
          <a:bodyPr/>
          <a:lstStyle/>
          <a:p>
            <a:r>
              <a:rPr lang="en-US" dirty="0"/>
              <a:t>Type in the </a:t>
            </a:r>
            <a:r>
              <a:rPr lang="en-US" dirty="0" err="1"/>
              <a:t>IntegerPair</a:t>
            </a:r>
            <a:r>
              <a:rPr lang="en-US" dirty="0"/>
              <a:t> example and experiment with it.</a:t>
            </a:r>
          </a:p>
          <a:p>
            <a:r>
              <a:rPr lang="en-US" dirty="0"/>
              <a:t>Try timing three different exclusions:</a:t>
            </a:r>
          </a:p>
          <a:p>
            <a:pPr lvl="1"/>
            <a:r>
              <a:rPr lang="en-US" dirty="0"/>
              <a:t>“synchronized” on the whole method</a:t>
            </a:r>
          </a:p>
          <a:p>
            <a:pPr lvl="1"/>
            <a:r>
              <a:rPr lang="en-US" dirty="0"/>
              <a:t>“synchronized(this)” inside the method</a:t>
            </a:r>
          </a:p>
          <a:p>
            <a:pPr lvl="1"/>
            <a:r>
              <a:rPr lang="en-US" dirty="0"/>
              <a:t>Using a </a:t>
            </a:r>
            <a:r>
              <a:rPr lang="en-US" dirty="0" err="1"/>
              <a:t>ReentrantLock</a:t>
            </a: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https://docs.oracle.com/javase/tutorial/essential/concurrency/</a:t>
            </a:r>
            <a:endParaRPr lang="en-US" dirty="0"/>
          </a:p>
          <a:p>
            <a:pPr marL="0" indent="0">
              <a:buNone/>
            </a:pPr>
            <a:endParaRPr lang="en-US" dirty="0"/>
          </a:p>
          <a:p>
            <a:pPr marL="0" indent="0">
              <a:buNone/>
            </a:pPr>
            <a:r>
              <a:rPr lang="en-US" dirty="0">
                <a:hlinkClick r:id="rId4"/>
              </a:rPr>
              <a:t>http://www.tutorialspoint.com/java/java_multithreading.htm</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p:cNvPicPr>
            <a:picLocks noChangeAspect="1"/>
          </p:cNvPicPr>
          <p:nvPr/>
        </p:nvPicPr>
        <p:blipFill>
          <a:blip r:embed="rId5"/>
          <a:stretch>
            <a:fillRect/>
          </a:stretch>
        </p:blipFill>
        <p:spPr>
          <a:xfrm>
            <a:off x="2250619" y="2555245"/>
            <a:ext cx="4261762" cy="2151533"/>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the Heap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1000" y="819150"/>
            <a:ext cx="5334000" cy="3702552"/>
          </a:xfrm>
          <a:prstGeom prst="rect">
            <a:avLst/>
          </a:prstGeom>
          <a:noFill/>
        </p:spPr>
        <p:txBody>
          <a:bodyPr wrap="square" rtlCol="0">
            <a:spAutoFit/>
          </a:bodyPr>
          <a:lstStyle/>
          <a:p>
            <a:pPr marL="0" marR="0" lvl="0" indent="0" defTabSz="914400" eaLnBrk="1" fontAlgn="auto" latinLnBrk="0" hangingPunct="1">
              <a:lnSpc>
                <a:spcPct val="11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class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IntegerPair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implements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Runnable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err="1">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int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err="1">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int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b</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646464"/>
                </a:solidFill>
                <a:effectLst/>
                <a:uLnTx/>
                <a:uFillTx/>
                <a:latin typeface="Consolas" panose="020B0609020204030204" pitchFamily="49" charset="0"/>
                <a:ea typeface="Calibri" panose="020F0502020204030204" pitchFamily="34" charset="0"/>
                <a:cs typeface="Consolas" panose="020B0609020204030204" pitchFamily="49" charset="0"/>
              </a:rPr>
              <a:t>@Override</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public</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void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run()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while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true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+ 1;</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b</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b</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+ 1;</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b</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System.</a:t>
            </a:r>
            <a:r>
              <a:rPr kumimoji="0" lang="en-US" sz="1200" b="1" i="1" u="none" strike="noStrike" kern="0" cap="none" spc="0" normalizeH="0" baseline="0" noProof="0" dirty="0" err="1">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out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.println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dirty="0">
                <a:ln>
                  <a:noFill/>
                </a:ln>
                <a:solidFill>
                  <a:srgbClr val="2A00FF"/>
                </a:solidFill>
                <a:effectLst/>
                <a:uLnTx/>
                <a:uFillTx/>
                <a:latin typeface="Consolas" panose="020B0609020204030204" pitchFamily="49" charset="0"/>
                <a:ea typeface="Calibri" panose="020F0502020204030204" pitchFamily="34" charset="0"/>
                <a:cs typeface="Consolas" panose="020B0609020204030204" pitchFamily="49" charset="0"/>
              </a:rPr>
              <a:t>"OOPS "</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2A00FF"/>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0" i="0" u="none" strike="noStrike" kern="0" cap="none" spc="0" normalizeH="0" baseline="0" noProof="0" dirty="0">
                <a:ln>
                  <a:noFill/>
                </a:ln>
                <a:solidFill>
                  <a:srgbClr val="0000C0"/>
                </a:solidFill>
                <a:effectLst/>
                <a:uLnTx/>
                <a:uFillTx/>
                <a:latin typeface="Consolas" panose="020B0609020204030204" pitchFamily="49" charset="0"/>
                <a:ea typeface="Calibri" panose="020F0502020204030204" pitchFamily="34" charset="0"/>
                <a:cs typeface="Consolas" panose="020B0609020204030204" pitchFamily="49" charset="0"/>
              </a:rPr>
              <a:t>b</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419600" y="1300654"/>
            <a:ext cx="4419600" cy="1353832"/>
          </a:xfrm>
          <a:prstGeom prst="rect">
            <a:avLst/>
          </a:prstGeom>
          <a:noFill/>
        </p:spPr>
        <p:txBody>
          <a:bodyPr wrap="square" rtlCol="0">
            <a:spAutoFit/>
          </a:bodyPr>
          <a:lstStyle/>
          <a:p>
            <a:pPr marL="0" marR="0" lvl="0" indent="0" defTabSz="914400" eaLnBrk="1" fontAlgn="auto" latinLnBrk="0" hangingPunct="1">
              <a:lnSpc>
                <a:spcPct val="11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public</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void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main(String[] </a:t>
            </a:r>
            <a:r>
              <a:rPr kumimoji="0" lang="en-US" sz="1200" b="0" i="0" u="none" strike="noStrike" kern="0" cap="none" spc="0" normalizeH="0" baseline="0" noProof="0" dirty="0" err="1">
                <a:ln>
                  <a:noFill/>
                </a:ln>
                <a:solidFill>
                  <a:srgbClr val="6A3E3E"/>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IntegerPair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a:ln>
                  <a:noFill/>
                </a:ln>
                <a:solidFill>
                  <a:srgbClr val="6A3E3E"/>
                </a:solidFill>
                <a:effectLst/>
                <a:uLnTx/>
                <a:uFillTx/>
                <a:latin typeface="Consolas" panose="020B0609020204030204" pitchFamily="49" charset="0"/>
                <a:ea typeface="Calibri" panose="020F0502020204030204" pitchFamily="34" charset="0"/>
                <a:cs typeface="Consolas" panose="020B0609020204030204" pitchFamily="49" charset="0"/>
              </a:rPr>
              <a:t>pair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200" b="1" i="0" u="none" strike="noStrike" kern="0" cap="none" spc="0" normalizeH="0" baseline="0" noProof="0" dirty="0">
                <a:ln>
                  <a:noFill/>
                </a:ln>
                <a:solidFill>
                  <a:srgbClr val="7F0055"/>
                </a:solidFill>
                <a:effectLst/>
                <a:uLnTx/>
                <a:uFillTx/>
                <a:latin typeface="Consolas" panose="020B0609020204030204" pitchFamily="49" charset="0"/>
                <a:ea typeface="Calibri" panose="020F0502020204030204" pitchFamily="34" charset="0"/>
                <a:cs typeface="Consolas" panose="020B0609020204030204" pitchFamily="49" charset="0"/>
              </a:rPr>
              <a:t>new</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IntegerPair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dirty="0" err="1">
                <a:ln>
                  <a:noFill/>
                </a:ln>
                <a:solidFill>
                  <a:srgbClr val="6A3E3E"/>
                </a:solidFill>
                <a:effectLst/>
                <a:uLnTx/>
                <a:uFillTx/>
                <a:latin typeface="Consolas" panose="020B0609020204030204" pitchFamily="49" charset="0"/>
                <a:ea typeface="Calibri" panose="020F0502020204030204" pitchFamily="34" charset="0"/>
                <a:cs typeface="Consolas" panose="020B0609020204030204" pitchFamily="49" charset="0"/>
              </a:rPr>
              <a:t>pair</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.run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575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animEffect transition="in" filter="fade">
                                      <p:cBhvr>
                                        <p:cTn id="11" dur="500"/>
                                        <p:tgtEl>
                                          <p:spTgt spid="7">
                                            <p:txEl>
                                              <p:pRg st="9" end="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fade">
                                      <p:cBhvr>
                                        <p:cTn id="16" dur="500"/>
                                        <p:tgtEl>
                                          <p:spTgt spid="7">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animEffect transition="in" filter="fade">
                                      <p:cBhvr>
                                        <p:cTn id="19" dur="500"/>
                                        <p:tgtEl>
                                          <p:spTgt spid="7">
                                            <p:txEl>
                                              <p:pRg st="13" end="1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0" end="10"/>
                                            </p:txEl>
                                          </p:spTgt>
                                        </p:tgtEl>
                                        <p:attrNameLst>
                                          <p:attrName>style.visibility</p:attrName>
                                        </p:attrNameLst>
                                      </p:cBhvr>
                                      <p:to>
                                        <p:strVal val="visible"/>
                                      </p:to>
                                    </p:set>
                                    <p:animEffect transition="in" filter="fade">
                                      <p:cBhvr>
                                        <p:cTn id="24" dur="500"/>
                                        <p:tgtEl>
                                          <p:spTgt spid="7">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animEffect transition="in" filter="fade">
                                      <p:cBhvr>
                                        <p:cTn id="27" dur="500"/>
                                        <p:tgtEl>
                                          <p:spTgt spid="7">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12" end="12"/>
                                            </p:txEl>
                                          </p:spTgt>
                                        </p:tgtEl>
                                        <p:attrNameLst>
                                          <p:attrName>style.visibility</p:attrName>
                                        </p:attrNameLst>
                                      </p:cBhvr>
                                      <p:to>
                                        <p:strVal val="visible"/>
                                      </p:to>
                                    </p:set>
                                    <p:animEffect transition="in" filter="fade">
                                      <p:cBhvr>
                                        <p:cTn id="30" dur="500"/>
                                        <p:tgtEl>
                                          <p:spTgt spid="7">
                                            <p:txEl>
                                              <p:pRg st="12" end="1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4724400" cy="609600"/>
          </a:xfrm>
        </p:spPr>
        <p:txBody>
          <a:bodyPr/>
          <a:lstStyle/>
          <a:p>
            <a:r>
              <a:rPr lang="en-US" dirty="0"/>
              <a:t>Sharing the Heap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4</a:t>
            </a:fld>
            <a:endParaRPr lang="en-US"/>
          </a:p>
        </p:txBody>
      </p:sp>
      <p:sp>
        <p:nvSpPr>
          <p:cNvPr id="7" name="TextBox 6"/>
          <p:cNvSpPr txBox="1"/>
          <p:nvPr/>
        </p:nvSpPr>
        <p:spPr>
          <a:xfrm>
            <a:off x="381000" y="666751"/>
            <a:ext cx="5334000" cy="3702552"/>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"OOPS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419600" y="374003"/>
            <a:ext cx="4419600" cy="2486450"/>
          </a:xfrm>
          <a:prstGeom prst="rect">
            <a:avLst/>
          </a:prstGeom>
          <a:noFill/>
        </p:spPr>
        <p:txBody>
          <a:bodyPr wrap="square" rtlCol="0">
            <a:spAutoFit/>
          </a:bodyPr>
          <a:lstStyle/>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pair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tb</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4953000" y="3305600"/>
            <a:ext cx="3737968" cy="1621213"/>
          </a:xfrm>
          <a:prstGeom prst="rect">
            <a:avLst/>
          </a:prstGeom>
        </p:spPr>
      </p:pic>
      <p:sp>
        <p:nvSpPr>
          <p:cNvPr id="9" name="TextBox 8"/>
          <p:cNvSpPr txBox="1"/>
          <p:nvPr/>
        </p:nvSpPr>
        <p:spPr>
          <a:xfrm>
            <a:off x="4980145" y="3837153"/>
            <a:ext cx="3672840" cy="861774"/>
          </a:xfrm>
          <a:prstGeom prst="rect">
            <a:avLst/>
          </a:prstGeom>
          <a:noFill/>
        </p:spPr>
        <p:txBody>
          <a:bodyPr wrap="square" rtlCol="0">
            <a:spAutoFit/>
          </a:bodyPr>
          <a:lstStyle/>
          <a:p>
            <a:r>
              <a:rPr lang="en-US" sz="1000" dirty="0"/>
              <a:t>OOPS 237655 237658</a:t>
            </a:r>
          </a:p>
          <a:p>
            <a:r>
              <a:rPr lang="en-US" sz="1000" dirty="0"/>
              <a:t>OOPS 237656 237659</a:t>
            </a:r>
          </a:p>
          <a:p>
            <a:r>
              <a:rPr lang="en-US" sz="1000" dirty="0"/>
              <a:t>OOPS 237657 237660</a:t>
            </a:r>
          </a:p>
          <a:p>
            <a:r>
              <a:rPr lang="en-US" sz="1000" dirty="0"/>
              <a:t>OOPS 237658 237661</a:t>
            </a:r>
          </a:p>
          <a:p>
            <a:r>
              <a:rPr lang="en-US" sz="1000" dirty="0"/>
              <a:t>OOPS 237659 237662</a:t>
            </a:r>
            <a:endParaRPr lang="en-US" sz="1000" dirty="0">
              <a:latin typeface="Consolas" panose="020B0609020204030204" pitchFamily="49" charset="0"/>
            </a:endParaRPr>
          </a:p>
        </p:txBody>
      </p:sp>
      <p:sp>
        <p:nvSpPr>
          <p:cNvPr id="2" name="Left Arrow 1"/>
          <p:cNvSpPr/>
          <p:nvPr/>
        </p:nvSpPr>
        <p:spPr>
          <a:xfrm rot="2872037">
            <a:off x="1889761" y="3142867"/>
            <a:ext cx="1219200" cy="6419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1" name="Left Arrow 10"/>
          <p:cNvSpPr/>
          <p:nvPr/>
        </p:nvSpPr>
        <p:spPr>
          <a:xfrm>
            <a:off x="2388721" y="2355253"/>
            <a:ext cx="1219200" cy="7620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Tree>
    <p:extLst>
      <p:ext uri="{BB962C8B-B14F-4D97-AF65-F5344CB8AC3E}">
        <p14:creationId xmlns:p14="http://schemas.microsoft.com/office/powerpoint/2010/main" val="164314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animEffect transition="in" filter="fade">
                                      <p:cBhvr>
                                        <p:cTn id="15" dur="500"/>
                                        <p:tgtEl>
                                          <p:spTgt spid="10">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8" end="8"/>
                                            </p:txEl>
                                          </p:spTgt>
                                        </p:tgtEl>
                                        <p:attrNameLst>
                                          <p:attrName>style.visibility</p:attrName>
                                        </p:attrNameLst>
                                      </p:cBhvr>
                                      <p:to>
                                        <p:strVal val="visible"/>
                                      </p:to>
                                    </p:set>
                                    <p:animEffect transition="in" filter="fade">
                                      <p:cBhvr>
                                        <p:cTn id="20" dur="500"/>
                                        <p:tgtEl>
                                          <p:spTgt spid="10">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97" y="1276350"/>
            <a:ext cx="6263246" cy="3684130"/>
          </a:xfrm>
          <a:prstGeom prst="rect">
            <a:avLst/>
          </a:prstGeom>
        </p:spPr>
      </p:pic>
      <p:sp>
        <p:nvSpPr>
          <p:cNvPr id="5" name="Title 4"/>
          <p:cNvSpPr>
            <a:spLocks noGrp="1"/>
          </p:cNvSpPr>
          <p:nvPr>
            <p:ph type="title"/>
          </p:nvPr>
        </p:nvSpPr>
        <p:spPr>
          <a:xfrm>
            <a:off x="3429000" y="57151"/>
            <a:ext cx="5638800" cy="609600"/>
          </a:xfrm>
        </p:spPr>
        <p:txBody>
          <a:bodyPr/>
          <a:lstStyle/>
          <a:p>
            <a:r>
              <a:rPr lang="en-US" dirty="0"/>
              <a:t>Reentrant Lock</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361951"/>
            <a:ext cx="5334000" cy="4506042"/>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lock.unlock</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"OOPS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430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animEffect transition="in" filter="fade">
                                      <p:cBhvr>
                                        <p:cTn id="21" dur="500"/>
                                        <p:tgtEl>
                                          <p:spTgt spid="7">
                                            <p:txEl>
                                              <p:pRg st="13" end="1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20" end="20"/>
                                            </p:txEl>
                                          </p:spTgt>
                                        </p:tgtEl>
                                        <p:attrNameLst>
                                          <p:attrName>style.visibility</p:attrName>
                                        </p:attrNameLst>
                                      </p:cBhvr>
                                      <p:to>
                                        <p:strVal val="visible"/>
                                      </p:to>
                                    </p:set>
                                    <p:animEffect transition="in" filter="fade">
                                      <p:cBhvr>
                                        <p:cTn id="26" dur="500"/>
                                        <p:tgtEl>
                                          <p:spTgt spid="7">
                                            <p:txEl>
                                              <p:pRg st="20" end="2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6" end="16"/>
                                            </p:txEl>
                                          </p:spTgt>
                                        </p:tgtEl>
                                        <p:attrNameLst>
                                          <p:attrName>style.visibility</p:attrName>
                                        </p:attrNameLst>
                                      </p:cBhvr>
                                      <p:to>
                                        <p:strVal val="visible"/>
                                      </p:to>
                                    </p:set>
                                    <p:animEffect transition="in" filter="fade">
                                      <p:cBhvr>
                                        <p:cTn id="31"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377302" y="2047741"/>
            <a:ext cx="4679612" cy="2928747"/>
          </a:xfrm>
          <a:prstGeom prst="rect">
            <a:avLst/>
          </a:prstGeom>
        </p:spPr>
      </p:pic>
      <p:sp>
        <p:nvSpPr>
          <p:cNvPr id="5" name="Title 4"/>
          <p:cNvSpPr>
            <a:spLocks noGrp="1"/>
          </p:cNvSpPr>
          <p:nvPr>
            <p:ph type="title"/>
          </p:nvPr>
        </p:nvSpPr>
        <p:spPr>
          <a:xfrm>
            <a:off x="3429000" y="57151"/>
            <a:ext cx="5638800" cy="609600"/>
          </a:xfrm>
        </p:spPr>
        <p:txBody>
          <a:bodyPr/>
          <a:lstStyle/>
          <a:p>
            <a:r>
              <a:rPr lang="en-US" dirty="0"/>
              <a:t>Reentrant Lock</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21602" y="209550"/>
            <a:ext cx="3886200" cy="3985706"/>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addTwo</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2399522" y="1248358"/>
            <a:ext cx="2438400" cy="1508105"/>
          </a:xfrm>
          <a:prstGeom prst="rect">
            <a:avLst/>
          </a:prstGeom>
          <a:noFill/>
        </p:spPr>
        <p:txBody>
          <a:bodyPr wrap="square" rtlCol="0">
            <a:spAutoFit/>
          </a:bodyPr>
          <a:lstStyle/>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decrement()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6381750" y="3383756"/>
            <a:ext cx="552926" cy="204787"/>
          </a:xfrm>
          <a:prstGeom prst="rect">
            <a:avLst/>
          </a:prstGeom>
        </p:spPr>
      </p:pic>
      <p:sp>
        <p:nvSpPr>
          <p:cNvPr id="10" name="Rectangle 9"/>
          <p:cNvSpPr/>
          <p:nvPr/>
        </p:nvSpPr>
        <p:spPr>
          <a:xfrm>
            <a:off x="3657600" y="2647950"/>
            <a:ext cx="2209800"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8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fade">
                                      <p:cBhvr>
                                        <p:cTn id="10" dur="500"/>
                                        <p:tgtEl>
                                          <p:spTgt spid="7">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Effect transition="in" filter="fade">
                                      <p:cBhvr>
                                        <p:cTn id="13" dur="500"/>
                                        <p:tgtEl>
                                          <p:spTgt spid="7">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animEffect transition="in" filter="fade">
                                      <p:cBhvr>
                                        <p:cTn id="16" dur="500"/>
                                        <p:tgtEl>
                                          <p:spTgt spid="7">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animEffect transition="in" filter="fade">
                                      <p:cBhvr>
                                        <p:cTn id="37" dur="500"/>
                                        <p:tgtEl>
                                          <p:spTgt spid="7">
                                            <p:txEl>
                                              <p:pRg st="11" end="11"/>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fade">
                                      <p:cBhvr>
                                        <p:cTn id="41" dur="500"/>
                                        <p:tgtEl>
                                          <p:spTgt spid="8">
                                            <p:txEl>
                                              <p:pRg st="2" end="2"/>
                                            </p:txEl>
                                          </p:spTgt>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animEffect transition="in" filter="fade">
                                      <p:cBhvr>
                                        <p:cTn id="45" dur="500"/>
                                        <p:tgtEl>
                                          <p:spTgt spid="8">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4" end="14"/>
                                            </p:txEl>
                                          </p:spTgt>
                                        </p:tgtEl>
                                        <p:attrNameLst>
                                          <p:attrName>style.visibility</p:attrName>
                                        </p:attrNameLst>
                                      </p:cBhvr>
                                      <p:to>
                                        <p:strVal val="visible"/>
                                      </p:to>
                                    </p:set>
                                    <p:animEffect transition="in" filter="fade">
                                      <p:cBhvr>
                                        <p:cTn id="50" dur="500"/>
                                        <p:tgtEl>
                                          <p:spTgt spid="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animEffect transition="in" filter="fade">
                                      <p:cBhvr>
                                        <p:cTn id="53" dur="500"/>
                                        <p:tgtEl>
                                          <p:spTgt spid="7">
                                            <p:txEl>
                                              <p:pRg st="16" end="1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7" end="17"/>
                                            </p:txEl>
                                          </p:spTgt>
                                        </p:tgtEl>
                                        <p:attrNameLst>
                                          <p:attrName>style.visibility</p:attrName>
                                        </p:attrNameLst>
                                      </p:cBhvr>
                                      <p:to>
                                        <p:strVal val="visible"/>
                                      </p:to>
                                    </p:set>
                                    <p:animEffect transition="in" filter="fade">
                                      <p:cBhvr>
                                        <p:cTn id="56" dur="500"/>
                                        <p:tgtEl>
                                          <p:spTgt spid="7">
                                            <p:txEl>
                                              <p:pRg st="17" end="17"/>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animEffect transition="in" filter="fade">
                                      <p:cBhvr>
                                        <p:cTn id="59" dur="500"/>
                                        <p:tgtEl>
                                          <p:spTgt spid="7">
                                            <p:txEl>
                                              <p:pRg st="19" end="1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5" end="15"/>
                                            </p:txEl>
                                          </p:spTgt>
                                        </p:tgtEl>
                                        <p:attrNameLst>
                                          <p:attrName>style.visibility</p:attrName>
                                        </p:attrNameLst>
                                      </p:cBhvr>
                                      <p:to>
                                        <p:strVal val="visible"/>
                                      </p:to>
                                    </p:set>
                                    <p:animEffect transition="in" filter="fade">
                                      <p:cBhvr>
                                        <p:cTn id="64" dur="500"/>
                                        <p:tgtEl>
                                          <p:spTgt spid="7">
                                            <p:txEl>
                                              <p:pRg st="15" end="15"/>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
                                            <p:txEl>
                                              <p:pRg st="18" end="18"/>
                                            </p:txEl>
                                          </p:spTgt>
                                        </p:tgtEl>
                                        <p:attrNameLst>
                                          <p:attrName>style.visibility</p:attrName>
                                        </p:attrNameLst>
                                      </p:cBhvr>
                                      <p:to>
                                        <p:strVal val="visible"/>
                                      </p:to>
                                    </p:set>
                                    <p:animEffect transition="in" filter="fade">
                                      <p:cBhvr>
                                        <p:cTn id="67" dur="500"/>
                                        <p:tgtEl>
                                          <p:spTgt spid="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3963" y="1846822"/>
            <a:ext cx="3837637" cy="2962656"/>
          </a:xfrm>
          <a:prstGeom prst="rect">
            <a:avLst/>
          </a:prstGeom>
        </p:spPr>
      </p:pic>
      <p:sp>
        <p:nvSpPr>
          <p:cNvPr id="5" name="Title 4"/>
          <p:cNvSpPr>
            <a:spLocks noGrp="1"/>
          </p:cNvSpPr>
          <p:nvPr>
            <p:ph type="title"/>
          </p:nvPr>
        </p:nvSpPr>
        <p:spPr>
          <a:xfrm>
            <a:off x="1981200" y="57151"/>
            <a:ext cx="7086600" cy="609600"/>
          </a:xfrm>
        </p:spPr>
        <p:txBody>
          <a:bodyPr/>
          <a:lstStyle/>
          <a:p>
            <a:r>
              <a:rPr lang="en-US" dirty="0"/>
              <a:t>Thread Safe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21602" y="209550"/>
            <a:ext cx="3886200" cy="3985706"/>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addTwo</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p:cNvSpPr txBox="1"/>
          <p:nvPr/>
        </p:nvSpPr>
        <p:spPr>
          <a:xfrm>
            <a:off x="2893565" y="1657350"/>
            <a:ext cx="3886200" cy="2923877"/>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IntegerPair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addTwo</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49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0" y="57151"/>
            <a:ext cx="5638800" cy="609600"/>
          </a:xfrm>
        </p:spPr>
        <p:txBody>
          <a:bodyPr/>
          <a:lstStyle/>
          <a:p>
            <a:r>
              <a:rPr lang="en-US" dirty="0"/>
              <a:t>Monitors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152400" y="209550"/>
            <a:ext cx="2895600" cy="3960315"/>
          </a:xfrm>
          <a:prstGeom prst="rect">
            <a:avLst/>
          </a:prstGeom>
          <a:noFill/>
        </p:spPr>
        <p:txBody>
          <a:bodyPr wrap="square" rtlCol="0">
            <a:spAutoFit/>
          </a:bodyPr>
          <a:lstStyle/>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decrement()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addTwo</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    }    </a:t>
            </a:r>
            <a:endParaRPr lang="en-US" sz="1100" dirty="0">
              <a:effectLst/>
            </a:endParaRPr>
          </a:p>
        </p:txBody>
      </p:sp>
      <p:sp>
        <p:nvSpPr>
          <p:cNvPr id="8" name="TextBox 7"/>
          <p:cNvSpPr txBox="1"/>
          <p:nvPr/>
        </p:nvSpPr>
        <p:spPr>
          <a:xfrm>
            <a:off x="3726103" y="793224"/>
            <a:ext cx="2861698" cy="3785652"/>
          </a:xfrm>
          <a:prstGeom prst="rect">
            <a:avLst/>
          </a:prstGeom>
          <a:noFill/>
        </p:spPr>
        <p:txBody>
          <a:bodyPr wrap="square" rtlCol="0">
            <a:spAutoFit/>
          </a:bodyPr>
          <a:lstStyle/>
          <a:p>
            <a:r>
              <a:rPr lang="en-US" sz="1200" dirty="0"/>
              <a:t>public void decrement();</a:t>
            </a:r>
          </a:p>
          <a:p>
            <a:r>
              <a:rPr lang="en-US" sz="1200" dirty="0"/>
              <a:t>   Code:</a:t>
            </a:r>
          </a:p>
          <a:p>
            <a:r>
              <a:rPr lang="en-US" sz="1200" dirty="0"/>
              <a:t>      0: aload_0</a:t>
            </a:r>
          </a:p>
          <a:p>
            <a:r>
              <a:rPr lang="en-US" sz="1200" dirty="0"/>
              <a:t>      1: dup</a:t>
            </a:r>
          </a:p>
          <a:p>
            <a:r>
              <a:rPr lang="en-US" sz="1200" dirty="0"/>
              <a:t>      2: astore_1</a:t>
            </a:r>
          </a:p>
          <a:p>
            <a:r>
              <a:rPr lang="en-US" sz="1200" dirty="0"/>
              <a:t>      3: </a:t>
            </a:r>
            <a:r>
              <a:rPr lang="en-US" sz="1200" dirty="0" err="1"/>
              <a:t>monitorenter</a:t>
            </a:r>
            <a:endParaRPr lang="en-US" sz="1200" dirty="0"/>
          </a:p>
          <a:p>
            <a:r>
              <a:rPr lang="en-US" sz="1200" dirty="0"/>
              <a:t>      4: aload_0</a:t>
            </a:r>
          </a:p>
          <a:p>
            <a:r>
              <a:rPr lang="en-US" sz="1200" dirty="0"/>
              <a:t>      5: dup</a:t>
            </a:r>
          </a:p>
          <a:p>
            <a:r>
              <a:rPr lang="en-US" sz="1200" dirty="0"/>
              <a:t>      6: </a:t>
            </a:r>
            <a:r>
              <a:rPr lang="en-US" sz="1200" dirty="0" err="1"/>
              <a:t>getfield</a:t>
            </a:r>
            <a:r>
              <a:rPr lang="en-US" sz="1200" dirty="0"/>
              <a:t>      #27    </a:t>
            </a:r>
          </a:p>
          <a:p>
            <a:r>
              <a:rPr lang="en-US" sz="1200" dirty="0"/>
              <a:t>      9: iconst_1</a:t>
            </a:r>
          </a:p>
          <a:p>
            <a:r>
              <a:rPr lang="en-US" sz="1200" dirty="0"/>
              <a:t>     10: </a:t>
            </a:r>
            <a:r>
              <a:rPr lang="en-US" sz="1200" dirty="0" err="1"/>
              <a:t>isub</a:t>
            </a:r>
            <a:endParaRPr lang="en-US" sz="1200" dirty="0"/>
          </a:p>
          <a:p>
            <a:r>
              <a:rPr lang="en-US" sz="1200" dirty="0"/>
              <a:t>     11: </a:t>
            </a:r>
            <a:r>
              <a:rPr lang="en-US" sz="1200" dirty="0" err="1"/>
              <a:t>putfield</a:t>
            </a:r>
            <a:r>
              <a:rPr lang="en-US" sz="1200" dirty="0"/>
              <a:t>      #27 </a:t>
            </a:r>
          </a:p>
          <a:p>
            <a:r>
              <a:rPr lang="en-US" sz="1200" dirty="0"/>
              <a:t>     14: aload_0</a:t>
            </a:r>
          </a:p>
          <a:p>
            <a:r>
              <a:rPr lang="en-US" sz="1200" dirty="0"/>
              <a:t>     15: dup</a:t>
            </a:r>
          </a:p>
          <a:p>
            <a:r>
              <a:rPr lang="en-US" sz="1200" dirty="0"/>
              <a:t>     16: </a:t>
            </a:r>
            <a:r>
              <a:rPr lang="en-US" sz="1200" dirty="0" err="1"/>
              <a:t>getfield</a:t>
            </a:r>
            <a:r>
              <a:rPr lang="en-US" sz="1200" dirty="0"/>
              <a:t>      #29</a:t>
            </a:r>
          </a:p>
          <a:p>
            <a:r>
              <a:rPr lang="en-US" sz="1200" dirty="0"/>
              <a:t>     19: iconst_1</a:t>
            </a:r>
          </a:p>
          <a:p>
            <a:r>
              <a:rPr lang="en-US" sz="1200" dirty="0"/>
              <a:t>     20: </a:t>
            </a:r>
            <a:r>
              <a:rPr lang="en-US" sz="1200" dirty="0" err="1"/>
              <a:t>isub</a:t>
            </a:r>
            <a:endParaRPr lang="en-US" sz="1200" dirty="0"/>
          </a:p>
          <a:p>
            <a:r>
              <a:rPr lang="en-US" sz="1200" dirty="0"/>
              <a:t>     21: </a:t>
            </a:r>
            <a:r>
              <a:rPr lang="en-US" sz="1200" dirty="0" err="1"/>
              <a:t>putfield</a:t>
            </a:r>
            <a:r>
              <a:rPr lang="en-US" sz="1200" dirty="0"/>
              <a:t>      #29</a:t>
            </a:r>
          </a:p>
          <a:p>
            <a:r>
              <a:rPr lang="en-US" sz="1200" dirty="0"/>
              <a:t>     24: aload_1</a:t>
            </a:r>
          </a:p>
          <a:p>
            <a:r>
              <a:rPr lang="en-US" sz="1200" dirty="0"/>
              <a:t>     25: </a:t>
            </a:r>
            <a:r>
              <a:rPr lang="en-US" sz="1200" dirty="0" err="1"/>
              <a:t>monitorexit</a:t>
            </a:r>
            <a:endParaRPr lang="en-US" sz="1200" dirty="0">
              <a:effectLst/>
            </a:endParaRPr>
          </a:p>
        </p:txBody>
      </p:sp>
      <p:cxnSp>
        <p:nvCxnSpPr>
          <p:cNvPr id="11" name="Straight Arrow Connector 10"/>
          <p:cNvCxnSpPr/>
          <p:nvPr/>
        </p:nvCxnSpPr>
        <p:spPr>
          <a:xfrm flipV="1">
            <a:off x="2362200" y="1847850"/>
            <a:ext cx="1628775" cy="381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42975" y="2486025"/>
            <a:ext cx="3038475" cy="18859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990975" y="1733550"/>
            <a:ext cx="111442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90975" y="4305300"/>
            <a:ext cx="111442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3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8" end="8"/>
                                            </p:txEl>
                                          </p:spTgt>
                                        </p:tgtEl>
                                        <p:attrNameLst>
                                          <p:attrName>style.visibility</p:attrName>
                                        </p:attrNameLst>
                                      </p:cBhvr>
                                      <p:to>
                                        <p:strVal val="visible"/>
                                      </p:to>
                                    </p:set>
                                    <p:animEffect transition="in" filter="fade">
                                      <p:cBhvr>
                                        <p:cTn id="14" dur="500"/>
                                        <p:tgtEl>
                                          <p:spTgt spid="7">
                                            <p:txEl>
                                              <p:pRg st="8" end="8"/>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xEl>
                                              <p:pRg st="11" end="11"/>
                                            </p:txEl>
                                          </p:spTgt>
                                        </p:tgtEl>
                                        <p:attrNameLst>
                                          <p:attrName>style.visibility</p:attrName>
                                        </p:attrNameLst>
                                      </p:cBhvr>
                                      <p:to>
                                        <p:strVal val="visible"/>
                                      </p:to>
                                    </p:set>
                                    <p:animEffect transition="in" filter="fade">
                                      <p:cBhvr>
                                        <p:cTn id="18" dur="500"/>
                                        <p:tgtEl>
                                          <p:spTgt spid="7">
                                            <p:txEl>
                                              <p:pRg st="11" end="11"/>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xEl>
                                              <p:pRg st="15" end="15"/>
                                            </p:txEl>
                                          </p:spTgt>
                                        </p:tgtEl>
                                        <p:attrNameLst>
                                          <p:attrName>style.visibility</p:attrName>
                                        </p:attrNameLst>
                                      </p:cBhvr>
                                      <p:to>
                                        <p:strVal val="visible"/>
                                      </p:to>
                                    </p:set>
                                    <p:animEffect transition="in" filter="fade">
                                      <p:cBhvr>
                                        <p:cTn id="22" dur="500"/>
                                        <p:tgtEl>
                                          <p:spTgt spid="7">
                                            <p:txEl>
                                              <p:pRg st="15" end="15"/>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xEl>
                                              <p:pRg st="18" end="18"/>
                                            </p:txEl>
                                          </p:spTgt>
                                        </p:tgtEl>
                                        <p:attrNameLst>
                                          <p:attrName>style.visibility</p:attrName>
                                        </p:attrNameLst>
                                      </p:cBhvr>
                                      <p:to>
                                        <p:strVal val="visible"/>
                                      </p:to>
                                    </p:set>
                                    <p:animEffect transition="in" filter="fade">
                                      <p:cBhvr>
                                        <p:cTn id="26" dur="500"/>
                                        <p:tgtEl>
                                          <p:spTgt spid="7">
                                            <p:txEl>
                                              <p:pRg st="18" end="1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617537"/>
            <a:ext cx="4324350" cy="4324350"/>
          </a:xfrm>
          <a:prstGeom prst="rect">
            <a:avLst/>
          </a:prstGeom>
        </p:spPr>
      </p:pic>
      <p:sp>
        <p:nvSpPr>
          <p:cNvPr id="5" name="Title 4"/>
          <p:cNvSpPr>
            <a:spLocks noGrp="1"/>
          </p:cNvSpPr>
          <p:nvPr>
            <p:ph type="title"/>
          </p:nvPr>
        </p:nvSpPr>
        <p:spPr>
          <a:xfrm>
            <a:off x="3429000" y="57151"/>
            <a:ext cx="5638800" cy="609600"/>
          </a:xfrm>
        </p:spPr>
        <p:txBody>
          <a:bodyPr/>
          <a:lstStyle/>
          <a:p>
            <a:r>
              <a:rPr lang="en-US" dirty="0"/>
              <a:t>Synchronized Methods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742950"/>
            <a:ext cx="3573703" cy="2817694"/>
          </a:xfrm>
          <a:prstGeom prst="rect">
            <a:avLst/>
          </a:prstGeom>
          <a:noFill/>
        </p:spPr>
        <p:txBody>
          <a:bodyPr wrap="square" rtlCol="0">
            <a:spAutoFit/>
          </a:bodyPr>
          <a:lstStyle/>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 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 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decrement()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 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addTwo</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increment();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cs typeface="Consolas" panose="020B0609020204030204" pitchFamily="49" charset="0"/>
              </a:rPr>
              <a:t>    }    </a:t>
            </a:r>
            <a:endParaRPr lang="en-US" sz="1100" dirty="0">
              <a:effectLst/>
            </a:endParaRPr>
          </a:p>
        </p:txBody>
      </p:sp>
    </p:spTree>
    <p:extLst>
      <p:ext uri="{BB962C8B-B14F-4D97-AF65-F5344CB8AC3E}">
        <p14:creationId xmlns:p14="http://schemas.microsoft.com/office/powerpoint/2010/main" val="1037251668"/>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5509</TotalTime>
  <Words>1912</Words>
  <Application>Microsoft Office PowerPoint</Application>
  <PresentationFormat>On-screen Show (16:9)</PresentationFormat>
  <Paragraphs>368</Paragraphs>
  <Slides>11</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Thread Exclusion</vt:lpstr>
      <vt:lpstr>See Also</vt:lpstr>
      <vt:lpstr>Sharing the Heap</vt:lpstr>
      <vt:lpstr>Sharing the Heap</vt:lpstr>
      <vt:lpstr>Reentrant Lock</vt:lpstr>
      <vt:lpstr>Reentrant Lock</vt:lpstr>
      <vt:lpstr>Thread Safe</vt:lpstr>
      <vt:lpstr>Monitors</vt:lpstr>
      <vt:lpstr>Synchronized Methods</vt:lpstr>
      <vt:lpstr>Old or New?</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227</cp:revision>
  <cp:lastPrinted>2015-07-06T21:44:19Z</cp:lastPrinted>
  <dcterms:created xsi:type="dcterms:W3CDTF">2015-07-04T21:12:26Z</dcterms:created>
  <dcterms:modified xsi:type="dcterms:W3CDTF">2016-03-14T23:59:10Z</dcterms:modified>
</cp:coreProperties>
</file>